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
      <p:font typeface="Inter"/>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Customer Shopping Behavior Analysis</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Uncovering insights from transactional data to drive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4502" y="739021"/>
            <a:ext cx="10938867" cy="691515"/>
          </a:xfrm>
          <a:prstGeom prst="rect">
            <a:avLst/>
          </a:prstGeom>
          <a:noFill/>
          <a:ln/>
        </p:spPr>
        <p:txBody>
          <a:bodyPr wrap="none" lIns="0" tIns="0" rIns="0" bIns="0" rtlCol="0" anchor="t"/>
          <a:lstStyle/>
          <a:p>
            <a:pPr algn="l" indent="0" marL="0">
              <a:lnSpc>
                <a:spcPts val="5400"/>
              </a:lnSpc>
              <a:buNone/>
            </a:pPr>
            <a:r>
              <a:rPr lang="en-US" sz="4350" b="1" dirty="0">
                <a:solidFill>
                  <a:srgbClr val="000000"/>
                </a:solidFill>
                <a:latin typeface="Inter Bold" pitchFamily="34" charset="0"/>
                <a:ea typeface="Inter Bold" pitchFamily="34" charset="-122"/>
                <a:cs typeface="Inter Bold" pitchFamily="34" charset="-120"/>
              </a:rPr>
              <a:t>Power BI Dashboard: Interactive Insights</a:t>
            </a:r>
            <a:endParaRPr lang="en-US" sz="4350" dirty="0"/>
          </a:p>
        </p:txBody>
      </p:sp>
      <p:sp>
        <p:nvSpPr>
          <p:cNvPr id="3" name="Text 1"/>
          <p:cNvSpPr/>
          <p:nvPr/>
        </p:nvSpPr>
        <p:spPr>
          <a:xfrm>
            <a:off x="774502" y="1873091"/>
            <a:ext cx="13081397" cy="708184"/>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This comprehensive Power BI dashboard provides an interactive overview of customer shopping behavior, allowing stakeholders to delve into key metrics and trends. Explore segments, product performance, and revenue drivers with ease.</a:t>
            </a:r>
            <a:endParaRPr lang="en-US" sz="1700" dirty="0"/>
          </a:p>
        </p:txBody>
      </p:sp>
      <p:pic>
        <p:nvPicPr>
          <p:cNvPr id="4" name="Image 0" descr="preencoded.png">    </p:cNvPr>
          <p:cNvPicPr>
            <a:picLocks noChangeAspect="1"/>
          </p:cNvPicPr>
          <p:nvPr/>
        </p:nvPicPr>
        <p:blipFill>
          <a:blip r:embed="rId1"/>
          <a:stretch>
            <a:fillRect/>
          </a:stretch>
        </p:blipFill>
        <p:spPr>
          <a:xfrm>
            <a:off x="4030980" y="2830116"/>
            <a:ext cx="6568440" cy="3703320"/>
          </a:xfrm>
          <a:prstGeom prst="rect">
            <a:avLst/>
          </a:prstGeom>
        </p:spPr>
      </p:pic>
      <p:sp>
        <p:nvSpPr>
          <p:cNvPr id="5" name="Text 2"/>
          <p:cNvSpPr/>
          <p:nvPr/>
        </p:nvSpPr>
        <p:spPr>
          <a:xfrm>
            <a:off x="774502" y="6782276"/>
            <a:ext cx="13081397" cy="708184"/>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The dashboard is designed for dynamic exploration, featuring filters for demographics, product categories, and purchase history, enabling deeper insights for strategic decision-making.</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9258" y="848439"/>
            <a:ext cx="7198757" cy="651272"/>
          </a:xfrm>
          <a:prstGeom prst="rect">
            <a:avLst/>
          </a:prstGeom>
          <a:noFill/>
          <a:ln/>
        </p:spPr>
        <p:txBody>
          <a:bodyPr wrap="none" lIns="0" tIns="0" rIns="0" bIns="0" rtlCol="0" anchor="t"/>
          <a:lstStyle/>
          <a:p>
            <a:pPr algn="l" indent="0" marL="0">
              <a:lnSpc>
                <a:spcPts val="5100"/>
              </a:lnSpc>
              <a:buNone/>
            </a:pPr>
            <a:r>
              <a:rPr lang="en-US" sz="4100" b="1" dirty="0">
                <a:solidFill>
                  <a:srgbClr val="000000"/>
                </a:solidFill>
                <a:latin typeface="Inter Bold" pitchFamily="34" charset="0"/>
                <a:ea typeface="Inter Bold" pitchFamily="34" charset="-122"/>
                <a:cs typeface="Inter Bold" pitchFamily="34" charset="-120"/>
              </a:rPr>
              <a:t>Business Recommendations</a:t>
            </a:r>
            <a:endParaRPr lang="en-US" sz="4100" dirty="0"/>
          </a:p>
        </p:txBody>
      </p:sp>
      <p:pic>
        <p:nvPicPr>
          <p:cNvPr id="4" name="Image 1" descr="preencoded.png">    </p:cNvPr>
          <p:cNvPicPr>
            <a:picLocks noChangeAspect="1"/>
          </p:cNvPicPr>
          <p:nvPr/>
        </p:nvPicPr>
        <p:blipFill>
          <a:blip r:embed="rId2"/>
          <a:stretch>
            <a:fillRect/>
          </a:stretch>
        </p:blipFill>
        <p:spPr>
          <a:xfrm>
            <a:off x="729258" y="1812250"/>
            <a:ext cx="1041916" cy="1250275"/>
          </a:xfrm>
          <a:prstGeom prst="rect">
            <a:avLst/>
          </a:prstGeom>
        </p:spPr>
      </p:pic>
      <p:sp>
        <p:nvSpPr>
          <p:cNvPr id="5" name="Text 1"/>
          <p:cNvSpPr/>
          <p:nvPr/>
        </p:nvSpPr>
        <p:spPr>
          <a:xfrm>
            <a:off x="1979533" y="2020610"/>
            <a:ext cx="2604730"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Boost Subscriptions</a:t>
            </a:r>
            <a:endParaRPr lang="en-US" sz="2050" dirty="0"/>
          </a:p>
        </p:txBody>
      </p:sp>
      <p:sp>
        <p:nvSpPr>
          <p:cNvPr id="6" name="Text 2"/>
          <p:cNvSpPr/>
          <p:nvPr/>
        </p:nvSpPr>
        <p:spPr>
          <a:xfrm>
            <a:off x="1979533" y="2471261"/>
            <a:ext cx="6435209" cy="333375"/>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Promote exclusive benefits to increase subscriber base.</a:t>
            </a:r>
            <a:endParaRPr lang="en-US" sz="1600" dirty="0"/>
          </a:p>
        </p:txBody>
      </p:sp>
      <p:pic>
        <p:nvPicPr>
          <p:cNvPr id="7" name="Image 2" descr="preencoded.png">    </p:cNvPr>
          <p:cNvPicPr>
            <a:picLocks noChangeAspect="1"/>
          </p:cNvPicPr>
          <p:nvPr/>
        </p:nvPicPr>
        <p:blipFill>
          <a:blip r:embed="rId3"/>
          <a:stretch>
            <a:fillRect/>
          </a:stretch>
        </p:blipFill>
        <p:spPr>
          <a:xfrm>
            <a:off x="729258" y="3062526"/>
            <a:ext cx="1041916" cy="1534120"/>
          </a:xfrm>
          <a:prstGeom prst="rect">
            <a:avLst/>
          </a:prstGeom>
        </p:spPr>
      </p:pic>
      <p:sp>
        <p:nvSpPr>
          <p:cNvPr id="8" name="Text 3"/>
          <p:cNvSpPr/>
          <p:nvPr/>
        </p:nvSpPr>
        <p:spPr>
          <a:xfrm>
            <a:off x="1979533" y="3270885"/>
            <a:ext cx="3544848"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Customer Loyalty Programs</a:t>
            </a:r>
            <a:endParaRPr lang="en-US" sz="2050" dirty="0"/>
          </a:p>
        </p:txBody>
      </p:sp>
      <p:sp>
        <p:nvSpPr>
          <p:cNvPr id="9" name="Text 4"/>
          <p:cNvSpPr/>
          <p:nvPr/>
        </p:nvSpPr>
        <p:spPr>
          <a:xfrm>
            <a:off x="1979533" y="3721537"/>
            <a:ext cx="6435209" cy="666750"/>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Reward repeat buyers to foster loyalty and move them to the "Loyal" segment.</a:t>
            </a:r>
            <a:endParaRPr lang="en-US" sz="1600" dirty="0"/>
          </a:p>
        </p:txBody>
      </p:sp>
      <p:pic>
        <p:nvPicPr>
          <p:cNvPr id="10" name="Image 3" descr="preencoded.png">    </p:cNvPr>
          <p:cNvPicPr>
            <a:picLocks noChangeAspect="1"/>
          </p:cNvPicPr>
          <p:nvPr/>
        </p:nvPicPr>
        <p:blipFill>
          <a:blip r:embed="rId4"/>
          <a:stretch>
            <a:fillRect/>
          </a:stretch>
        </p:blipFill>
        <p:spPr>
          <a:xfrm>
            <a:off x="729258" y="4596646"/>
            <a:ext cx="1041916" cy="1250275"/>
          </a:xfrm>
          <a:prstGeom prst="rect">
            <a:avLst/>
          </a:prstGeom>
        </p:spPr>
      </p:pic>
      <p:sp>
        <p:nvSpPr>
          <p:cNvPr id="11" name="Text 5"/>
          <p:cNvSpPr/>
          <p:nvPr/>
        </p:nvSpPr>
        <p:spPr>
          <a:xfrm>
            <a:off x="1979533" y="4805005"/>
            <a:ext cx="2950845"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Review Discount Policy</a:t>
            </a:r>
            <a:endParaRPr lang="en-US" sz="2050" dirty="0"/>
          </a:p>
        </p:txBody>
      </p:sp>
      <p:sp>
        <p:nvSpPr>
          <p:cNvPr id="12" name="Text 6"/>
          <p:cNvSpPr/>
          <p:nvPr/>
        </p:nvSpPr>
        <p:spPr>
          <a:xfrm>
            <a:off x="1979533" y="5255657"/>
            <a:ext cx="6435209" cy="333375"/>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Balance sales boosts with margin control for sustainable growth.</a:t>
            </a:r>
            <a:endParaRPr lang="en-US" sz="1600" dirty="0"/>
          </a:p>
        </p:txBody>
      </p:sp>
      <p:pic>
        <p:nvPicPr>
          <p:cNvPr id="13" name="Image 4" descr="preencoded.png">    </p:cNvPr>
          <p:cNvPicPr>
            <a:picLocks noChangeAspect="1"/>
          </p:cNvPicPr>
          <p:nvPr/>
        </p:nvPicPr>
        <p:blipFill>
          <a:blip r:embed="rId5"/>
          <a:stretch>
            <a:fillRect/>
          </a:stretch>
        </p:blipFill>
        <p:spPr>
          <a:xfrm>
            <a:off x="729258" y="5846921"/>
            <a:ext cx="1041916" cy="1534120"/>
          </a:xfrm>
          <a:prstGeom prst="rect">
            <a:avLst/>
          </a:prstGeom>
        </p:spPr>
      </p:pic>
      <p:sp>
        <p:nvSpPr>
          <p:cNvPr id="14" name="Text 7"/>
          <p:cNvSpPr/>
          <p:nvPr/>
        </p:nvSpPr>
        <p:spPr>
          <a:xfrm>
            <a:off x="1979533" y="6055281"/>
            <a:ext cx="2604730" cy="3256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Targeted Marketing</a:t>
            </a:r>
            <a:endParaRPr lang="en-US" sz="2050" dirty="0"/>
          </a:p>
        </p:txBody>
      </p:sp>
      <p:sp>
        <p:nvSpPr>
          <p:cNvPr id="15" name="Text 8"/>
          <p:cNvSpPr/>
          <p:nvPr/>
        </p:nvSpPr>
        <p:spPr>
          <a:xfrm>
            <a:off x="1979533" y="6505932"/>
            <a:ext cx="6435209" cy="666750"/>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Focus campaigns on high-revenue age groups and express-shipping users.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79639"/>
            <a:ext cx="1034295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Project Overview &amp; Dataset Summary</a:t>
            </a:r>
            <a:endParaRPr lang="en-US" sz="4450" dirty="0"/>
          </a:p>
        </p:txBody>
      </p:sp>
      <p:sp>
        <p:nvSpPr>
          <p:cNvPr id="4" name="Shape 1"/>
          <p:cNvSpPr/>
          <p:nvPr/>
        </p:nvSpPr>
        <p:spPr>
          <a:xfrm>
            <a:off x="793790" y="4828580"/>
            <a:ext cx="4196358" cy="2456617"/>
          </a:xfrm>
          <a:prstGeom prst="roundRect">
            <a:avLst>
              <a:gd name="adj" fmla="val 5956"/>
            </a:avLst>
          </a:prstGeom>
          <a:solidFill>
            <a:srgbClr val="FFFFFF"/>
          </a:solidFill>
          <a:ln w="30480">
            <a:solidFill>
              <a:srgbClr val="C0C1D7"/>
            </a:solidFill>
            <a:prstDash val="solid"/>
          </a:ln>
        </p:spPr>
      </p:sp>
      <p:sp>
        <p:nvSpPr>
          <p:cNvPr id="5" name="Shape 2"/>
          <p:cNvSpPr/>
          <p:nvPr/>
        </p:nvSpPr>
        <p:spPr>
          <a:xfrm>
            <a:off x="763310" y="4828580"/>
            <a:ext cx="121920" cy="2456617"/>
          </a:xfrm>
          <a:prstGeom prst="roundRect">
            <a:avLst>
              <a:gd name="adj" fmla="val 78139"/>
            </a:avLst>
          </a:prstGeom>
          <a:solidFill>
            <a:srgbClr val="4950BC"/>
          </a:solidFill>
          <a:ln/>
        </p:spPr>
      </p:sp>
      <p:sp>
        <p:nvSpPr>
          <p:cNvPr id="6" name="Text 3"/>
          <p:cNvSpPr/>
          <p:nvPr/>
        </p:nvSpPr>
        <p:spPr>
          <a:xfrm>
            <a:off x="1142524"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Project Goal</a:t>
            </a:r>
            <a:endParaRPr lang="en-US" sz="2200" dirty="0"/>
          </a:p>
        </p:txBody>
      </p:sp>
      <p:sp>
        <p:nvSpPr>
          <p:cNvPr id="7" name="Text 4"/>
          <p:cNvSpPr/>
          <p:nvPr/>
        </p:nvSpPr>
        <p:spPr>
          <a:xfrm>
            <a:off x="1142524" y="5576292"/>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Analyze 3,900 purchases to understand spending patterns, segments, preferences, and subscription behavior.</a:t>
            </a:r>
            <a:endParaRPr lang="en-US" sz="1750" dirty="0"/>
          </a:p>
        </p:txBody>
      </p:sp>
      <p:sp>
        <p:nvSpPr>
          <p:cNvPr id="8" name="Shape 5"/>
          <p:cNvSpPr/>
          <p:nvPr/>
        </p:nvSpPr>
        <p:spPr>
          <a:xfrm>
            <a:off x="5216962" y="4828580"/>
            <a:ext cx="4196358" cy="2456617"/>
          </a:xfrm>
          <a:prstGeom prst="roundRect">
            <a:avLst>
              <a:gd name="adj" fmla="val 5956"/>
            </a:avLst>
          </a:prstGeom>
          <a:solidFill>
            <a:srgbClr val="FFFFFF"/>
          </a:solidFill>
          <a:ln w="30480">
            <a:solidFill>
              <a:srgbClr val="C0C1D7"/>
            </a:solidFill>
            <a:prstDash val="solid"/>
          </a:ln>
        </p:spPr>
      </p:sp>
      <p:sp>
        <p:nvSpPr>
          <p:cNvPr id="9" name="Shape 6"/>
          <p:cNvSpPr/>
          <p:nvPr/>
        </p:nvSpPr>
        <p:spPr>
          <a:xfrm>
            <a:off x="5186482" y="4828580"/>
            <a:ext cx="121920" cy="2456617"/>
          </a:xfrm>
          <a:prstGeom prst="roundRect">
            <a:avLst>
              <a:gd name="adj" fmla="val 78139"/>
            </a:avLst>
          </a:prstGeom>
          <a:solidFill>
            <a:srgbClr val="4950BC"/>
          </a:solidFill>
          <a:ln/>
        </p:spPr>
      </p:sp>
      <p:sp>
        <p:nvSpPr>
          <p:cNvPr id="10" name="Text 7"/>
          <p:cNvSpPr/>
          <p:nvPr/>
        </p:nvSpPr>
        <p:spPr>
          <a:xfrm>
            <a:off x="5565696"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Dataset Details</a:t>
            </a:r>
            <a:endParaRPr lang="en-US" sz="2200" dirty="0"/>
          </a:p>
        </p:txBody>
      </p:sp>
      <p:sp>
        <p:nvSpPr>
          <p:cNvPr id="11" name="Text 8"/>
          <p:cNvSpPr/>
          <p:nvPr/>
        </p:nvSpPr>
        <p:spPr>
          <a:xfrm>
            <a:off x="5565696" y="5576292"/>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3,900 rows, 18 columns. Key features include demographics, purchase details, and shopping behavior.</a:t>
            </a:r>
            <a:endParaRPr lang="en-US" sz="1750" dirty="0"/>
          </a:p>
        </p:txBody>
      </p:sp>
      <p:sp>
        <p:nvSpPr>
          <p:cNvPr id="12" name="Shape 9"/>
          <p:cNvSpPr/>
          <p:nvPr/>
        </p:nvSpPr>
        <p:spPr>
          <a:xfrm>
            <a:off x="9640133" y="4828580"/>
            <a:ext cx="4196358" cy="2456617"/>
          </a:xfrm>
          <a:prstGeom prst="roundRect">
            <a:avLst>
              <a:gd name="adj" fmla="val 5956"/>
            </a:avLst>
          </a:prstGeom>
          <a:solidFill>
            <a:srgbClr val="FFFFFF"/>
          </a:solidFill>
          <a:ln w="30480">
            <a:solidFill>
              <a:srgbClr val="C0C1D7"/>
            </a:solidFill>
            <a:prstDash val="solid"/>
          </a:ln>
        </p:spPr>
      </p:sp>
      <p:sp>
        <p:nvSpPr>
          <p:cNvPr id="13" name="Shape 10"/>
          <p:cNvSpPr/>
          <p:nvPr/>
        </p:nvSpPr>
        <p:spPr>
          <a:xfrm>
            <a:off x="9609653" y="4828580"/>
            <a:ext cx="121920" cy="2456617"/>
          </a:xfrm>
          <a:prstGeom prst="roundRect">
            <a:avLst>
              <a:gd name="adj" fmla="val 78139"/>
            </a:avLst>
          </a:prstGeom>
          <a:solidFill>
            <a:srgbClr val="4950BC"/>
          </a:solidFill>
          <a:ln/>
        </p:spPr>
      </p:sp>
      <p:sp>
        <p:nvSpPr>
          <p:cNvPr id="14" name="Text 11"/>
          <p:cNvSpPr/>
          <p:nvPr/>
        </p:nvSpPr>
        <p:spPr>
          <a:xfrm>
            <a:off x="9988868"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Missing Data</a:t>
            </a:r>
            <a:endParaRPr lang="en-US" sz="2200" dirty="0"/>
          </a:p>
        </p:txBody>
      </p:sp>
      <p:sp>
        <p:nvSpPr>
          <p:cNvPr id="15" name="Text 12"/>
          <p:cNvSpPr/>
          <p:nvPr/>
        </p:nvSpPr>
        <p:spPr>
          <a:xfrm>
            <a:off x="9988868" y="5576292"/>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37 values in 'Review Rating' column, handled during data preparation.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23142"/>
            <a:ext cx="946177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Exploratory Data Analysis: Python</a:t>
            </a:r>
            <a:endParaRPr lang="en-US" sz="4450" dirty="0"/>
          </a:p>
        </p:txBody>
      </p:sp>
      <p:sp>
        <p:nvSpPr>
          <p:cNvPr id="3" name="Text 1"/>
          <p:cNvSpPr/>
          <p:nvPr/>
        </p:nvSpPr>
        <p:spPr>
          <a:xfrm>
            <a:off x="793790" y="24855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4" name="Shape 2"/>
          <p:cNvSpPr/>
          <p:nvPr/>
        </p:nvSpPr>
        <p:spPr>
          <a:xfrm>
            <a:off x="793790" y="2840593"/>
            <a:ext cx="4196358" cy="30480"/>
          </a:xfrm>
          <a:prstGeom prst="rect">
            <a:avLst/>
          </a:prstGeom>
          <a:solidFill>
            <a:srgbClr val="4950BC"/>
          </a:solidFill>
          <a:ln/>
        </p:spPr>
      </p:sp>
      <p:sp>
        <p:nvSpPr>
          <p:cNvPr id="5" name="Text 3"/>
          <p:cNvSpPr/>
          <p:nvPr/>
        </p:nvSpPr>
        <p:spPr>
          <a:xfrm>
            <a:off x="793790" y="3014901"/>
            <a:ext cx="371522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Data Loading &amp; Exploration</a:t>
            </a:r>
            <a:endParaRPr lang="en-US" sz="2200" dirty="0"/>
          </a:p>
        </p:txBody>
      </p:sp>
      <p:sp>
        <p:nvSpPr>
          <p:cNvPr id="6" name="Text 4"/>
          <p:cNvSpPr/>
          <p:nvPr/>
        </p:nvSpPr>
        <p:spPr>
          <a:xfrm>
            <a:off x="793790" y="3505319"/>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Imported dataset with pandas, checked structure and summary statistics.</a:t>
            </a:r>
            <a:endParaRPr lang="en-US" sz="1750" dirty="0"/>
          </a:p>
        </p:txBody>
      </p:sp>
      <p:sp>
        <p:nvSpPr>
          <p:cNvPr id="7" name="Text 5"/>
          <p:cNvSpPr/>
          <p:nvPr/>
        </p:nvSpPr>
        <p:spPr>
          <a:xfrm>
            <a:off x="5216962" y="24855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8" name="Shape 6"/>
          <p:cNvSpPr/>
          <p:nvPr/>
        </p:nvSpPr>
        <p:spPr>
          <a:xfrm>
            <a:off x="5216962" y="2840593"/>
            <a:ext cx="4196358" cy="30480"/>
          </a:xfrm>
          <a:prstGeom prst="rect">
            <a:avLst/>
          </a:prstGeom>
          <a:solidFill>
            <a:srgbClr val="4950BC"/>
          </a:solidFill>
          <a:ln/>
        </p:spPr>
      </p:sp>
      <p:sp>
        <p:nvSpPr>
          <p:cNvPr id="9" name="Text 7"/>
          <p:cNvSpPr/>
          <p:nvPr/>
        </p:nvSpPr>
        <p:spPr>
          <a:xfrm>
            <a:off x="5216962" y="3014901"/>
            <a:ext cx="3103840"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Missing Data Handling</a:t>
            </a:r>
            <a:endParaRPr lang="en-US" sz="2200" dirty="0"/>
          </a:p>
        </p:txBody>
      </p:sp>
      <p:sp>
        <p:nvSpPr>
          <p:cNvPr id="10" name="Text 8"/>
          <p:cNvSpPr/>
          <p:nvPr/>
        </p:nvSpPr>
        <p:spPr>
          <a:xfrm>
            <a:off x="5216962" y="3505319"/>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Imputed missing 'Review Rating' values using median per product category.</a:t>
            </a:r>
            <a:endParaRPr lang="en-US" sz="1750" dirty="0"/>
          </a:p>
        </p:txBody>
      </p:sp>
      <p:sp>
        <p:nvSpPr>
          <p:cNvPr id="11" name="Text 9"/>
          <p:cNvSpPr/>
          <p:nvPr/>
        </p:nvSpPr>
        <p:spPr>
          <a:xfrm>
            <a:off x="9640133" y="24855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2" name="Shape 10"/>
          <p:cNvSpPr/>
          <p:nvPr/>
        </p:nvSpPr>
        <p:spPr>
          <a:xfrm>
            <a:off x="9640133" y="2840593"/>
            <a:ext cx="4196358" cy="30480"/>
          </a:xfrm>
          <a:prstGeom prst="rect">
            <a:avLst/>
          </a:prstGeom>
          <a:solidFill>
            <a:srgbClr val="4950BC"/>
          </a:solidFill>
          <a:ln/>
        </p:spPr>
      </p:sp>
      <p:sp>
        <p:nvSpPr>
          <p:cNvPr id="13" name="Text 11"/>
          <p:cNvSpPr/>
          <p:nvPr/>
        </p:nvSpPr>
        <p:spPr>
          <a:xfrm>
            <a:off x="9640133" y="3014901"/>
            <a:ext cx="3335060"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Column Standardization</a:t>
            </a:r>
            <a:endParaRPr lang="en-US" sz="2200" dirty="0"/>
          </a:p>
        </p:txBody>
      </p:sp>
      <p:sp>
        <p:nvSpPr>
          <p:cNvPr id="14" name="Text 12"/>
          <p:cNvSpPr/>
          <p:nvPr/>
        </p:nvSpPr>
        <p:spPr>
          <a:xfrm>
            <a:off x="9640133" y="3505319"/>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Renamed columns to snake case for improved readability.</a:t>
            </a:r>
            <a:endParaRPr lang="en-US" sz="1750" dirty="0"/>
          </a:p>
        </p:txBody>
      </p:sp>
      <p:sp>
        <p:nvSpPr>
          <p:cNvPr id="15" name="Text 13"/>
          <p:cNvSpPr/>
          <p:nvPr/>
        </p:nvSpPr>
        <p:spPr>
          <a:xfrm>
            <a:off x="793790" y="499086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6" name="Shape 14"/>
          <p:cNvSpPr/>
          <p:nvPr/>
        </p:nvSpPr>
        <p:spPr>
          <a:xfrm>
            <a:off x="793790" y="5345906"/>
            <a:ext cx="6407944" cy="30480"/>
          </a:xfrm>
          <a:prstGeom prst="rect">
            <a:avLst/>
          </a:prstGeom>
          <a:solidFill>
            <a:srgbClr val="4950BC"/>
          </a:solidFill>
          <a:ln/>
        </p:spPr>
      </p:sp>
      <p:sp>
        <p:nvSpPr>
          <p:cNvPr id="17" name="Text 15"/>
          <p:cNvSpPr/>
          <p:nvPr/>
        </p:nvSpPr>
        <p:spPr>
          <a:xfrm>
            <a:off x="793790" y="552021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Feature Engineering</a:t>
            </a:r>
            <a:endParaRPr lang="en-US" sz="2200" dirty="0"/>
          </a:p>
        </p:txBody>
      </p:sp>
      <p:sp>
        <p:nvSpPr>
          <p:cNvPr id="18" name="Text 16"/>
          <p:cNvSpPr/>
          <p:nvPr/>
        </p:nvSpPr>
        <p:spPr>
          <a:xfrm>
            <a:off x="793790" y="6010632"/>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Created 'age_group' and 'purchase_frequency_days' columns.</a:t>
            </a:r>
            <a:endParaRPr lang="en-US" sz="1750" dirty="0"/>
          </a:p>
        </p:txBody>
      </p:sp>
      <p:sp>
        <p:nvSpPr>
          <p:cNvPr id="19" name="Text 17"/>
          <p:cNvSpPr/>
          <p:nvPr/>
        </p:nvSpPr>
        <p:spPr>
          <a:xfrm>
            <a:off x="7428548" y="499086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05</a:t>
            </a:r>
            <a:endParaRPr lang="en-US" sz="1750" dirty="0"/>
          </a:p>
        </p:txBody>
      </p:sp>
      <p:sp>
        <p:nvSpPr>
          <p:cNvPr id="20" name="Shape 18"/>
          <p:cNvSpPr/>
          <p:nvPr/>
        </p:nvSpPr>
        <p:spPr>
          <a:xfrm>
            <a:off x="7428548" y="5345906"/>
            <a:ext cx="6407944" cy="30480"/>
          </a:xfrm>
          <a:prstGeom prst="rect">
            <a:avLst/>
          </a:prstGeom>
          <a:solidFill>
            <a:srgbClr val="4950BC"/>
          </a:solidFill>
          <a:ln/>
        </p:spPr>
      </p:sp>
      <p:sp>
        <p:nvSpPr>
          <p:cNvPr id="21" name="Text 19"/>
          <p:cNvSpPr/>
          <p:nvPr/>
        </p:nvSpPr>
        <p:spPr>
          <a:xfrm>
            <a:off x="7428548" y="5520214"/>
            <a:ext cx="289107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Database Integration</a:t>
            </a:r>
            <a:endParaRPr lang="en-US" sz="2200" dirty="0"/>
          </a:p>
        </p:txBody>
      </p:sp>
      <p:sp>
        <p:nvSpPr>
          <p:cNvPr id="22" name="Text 20"/>
          <p:cNvSpPr/>
          <p:nvPr/>
        </p:nvSpPr>
        <p:spPr>
          <a:xfrm>
            <a:off x="7428548" y="6010632"/>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Loaded cleaned data into PostgreSQL for SQL analysis.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51021" y="433030"/>
            <a:ext cx="6822877" cy="491966"/>
          </a:xfrm>
          <a:prstGeom prst="rect">
            <a:avLst/>
          </a:prstGeom>
          <a:noFill/>
          <a:ln/>
        </p:spPr>
        <p:txBody>
          <a:bodyPr wrap="none" lIns="0" tIns="0" rIns="0" bIns="0" rtlCol="0" anchor="t"/>
          <a:lstStyle/>
          <a:p>
            <a:pPr algn="l" indent="0" marL="0">
              <a:lnSpc>
                <a:spcPts val="3850"/>
              </a:lnSpc>
              <a:buNone/>
            </a:pPr>
            <a:r>
              <a:rPr lang="en-US" sz="3050" b="1" dirty="0">
                <a:solidFill>
                  <a:srgbClr val="000000"/>
                </a:solidFill>
                <a:latin typeface="Inter Bold" pitchFamily="34" charset="0"/>
                <a:ea typeface="Inter Bold" pitchFamily="34" charset="-122"/>
                <a:cs typeface="Inter Bold" pitchFamily="34" charset="-120"/>
              </a:rPr>
              <a:t>SQL Analysis: Revenue &amp; Discounts</a:t>
            </a:r>
            <a:endParaRPr lang="en-US" sz="3050" dirty="0"/>
          </a:p>
        </p:txBody>
      </p:sp>
      <p:sp>
        <p:nvSpPr>
          <p:cNvPr id="3" name="Text 1"/>
          <p:cNvSpPr/>
          <p:nvPr/>
        </p:nvSpPr>
        <p:spPr>
          <a:xfrm>
            <a:off x="551021" y="1318498"/>
            <a:ext cx="1968222" cy="245983"/>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Inter Bold" pitchFamily="34" charset="0"/>
                <a:ea typeface="Inter Bold" pitchFamily="34" charset="-122"/>
                <a:cs typeface="Inter Bold" pitchFamily="34" charset="-120"/>
              </a:rPr>
              <a:t>Revenue by Gender</a:t>
            </a:r>
            <a:endParaRPr lang="en-US" sz="1500" dirty="0"/>
          </a:p>
        </p:txBody>
      </p:sp>
      <p:sp>
        <p:nvSpPr>
          <p:cNvPr id="4" name="Text 2"/>
          <p:cNvSpPr/>
          <p:nvPr/>
        </p:nvSpPr>
        <p:spPr>
          <a:xfrm>
            <a:off x="551021" y="1721882"/>
            <a:ext cx="6572131" cy="251936"/>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Male customers generated $157,890, while female customers generated $75,191.</a:t>
            </a:r>
            <a:endParaRPr lang="en-US" sz="1200" dirty="0"/>
          </a:p>
        </p:txBody>
      </p:sp>
      <p:pic>
        <p:nvPicPr>
          <p:cNvPr id="5" name="Image 0" descr="preencoded.png">    </p:cNvPr>
          <p:cNvPicPr>
            <a:picLocks noChangeAspect="1"/>
          </p:cNvPicPr>
          <p:nvPr/>
        </p:nvPicPr>
        <p:blipFill>
          <a:blip r:embed="rId1"/>
          <a:stretch>
            <a:fillRect/>
          </a:stretch>
        </p:blipFill>
        <p:spPr>
          <a:xfrm>
            <a:off x="551021" y="2150864"/>
            <a:ext cx="6572131" cy="6572131"/>
          </a:xfrm>
          <a:prstGeom prst="rect">
            <a:avLst/>
          </a:prstGeom>
        </p:spPr>
      </p:pic>
      <p:sp>
        <p:nvSpPr>
          <p:cNvPr id="6" name="Text 3"/>
          <p:cNvSpPr/>
          <p:nvPr/>
        </p:nvSpPr>
        <p:spPr>
          <a:xfrm>
            <a:off x="7514868" y="1318498"/>
            <a:ext cx="2925366" cy="245983"/>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Inter Bold" pitchFamily="34" charset="0"/>
                <a:ea typeface="Inter Bold" pitchFamily="34" charset="-122"/>
                <a:cs typeface="Inter Bold" pitchFamily="34" charset="-120"/>
              </a:rPr>
              <a:t>High Spending Discount Users</a:t>
            </a:r>
            <a:endParaRPr lang="en-US" sz="1500" dirty="0"/>
          </a:p>
        </p:txBody>
      </p:sp>
      <p:sp>
        <p:nvSpPr>
          <p:cNvPr id="7" name="Text 4"/>
          <p:cNvSpPr/>
          <p:nvPr/>
        </p:nvSpPr>
        <p:spPr>
          <a:xfrm>
            <a:off x="7514868" y="1721882"/>
            <a:ext cx="6572131" cy="503873"/>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Identified 839 customers who used discounts but still spent above the average purchase amount.</a:t>
            </a:r>
            <a:endParaRPr lang="en-US" sz="1200" dirty="0"/>
          </a:p>
        </p:txBody>
      </p:sp>
      <p:pic>
        <p:nvPicPr>
          <p:cNvPr id="8" name="Image 1" descr="preencoded.png">    </p:cNvPr>
          <p:cNvPicPr>
            <a:picLocks noChangeAspect="1"/>
          </p:cNvPicPr>
          <p:nvPr/>
        </p:nvPicPr>
        <p:blipFill>
          <a:blip r:embed="rId2"/>
          <a:stretch>
            <a:fillRect/>
          </a:stretch>
        </p:blipFill>
        <p:spPr>
          <a:xfrm>
            <a:off x="7514868" y="2402800"/>
            <a:ext cx="6572131" cy="65721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3886"/>
          </a:xfrm>
          <a:prstGeom prst="rect">
            <a:avLst/>
          </a:prstGeom>
        </p:spPr>
      </p:pic>
      <p:sp>
        <p:nvSpPr>
          <p:cNvPr id="3" name="Text 0"/>
          <p:cNvSpPr/>
          <p:nvPr/>
        </p:nvSpPr>
        <p:spPr>
          <a:xfrm>
            <a:off x="715328" y="562094"/>
            <a:ext cx="7713345" cy="1277541"/>
          </a:xfrm>
          <a:prstGeom prst="rect">
            <a:avLst/>
          </a:prstGeom>
          <a:noFill/>
          <a:ln/>
        </p:spPr>
        <p:txBody>
          <a:bodyPr wrap="squar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SQL Analysis: Product Performance</a:t>
            </a:r>
            <a:endParaRPr lang="en-US" sz="4000" dirty="0"/>
          </a:p>
        </p:txBody>
      </p:sp>
      <p:sp>
        <p:nvSpPr>
          <p:cNvPr id="4" name="Shape 1"/>
          <p:cNvSpPr/>
          <p:nvPr/>
        </p:nvSpPr>
        <p:spPr>
          <a:xfrm>
            <a:off x="715328" y="2146221"/>
            <a:ext cx="3754517" cy="2983825"/>
          </a:xfrm>
          <a:prstGeom prst="roundRect">
            <a:avLst>
              <a:gd name="adj" fmla="val 2877"/>
            </a:avLst>
          </a:prstGeom>
          <a:solidFill>
            <a:srgbClr val="DADBF1"/>
          </a:solidFill>
          <a:ln w="7620">
            <a:solidFill>
              <a:srgbClr val="C0C1D7"/>
            </a:solidFill>
            <a:prstDash val="solid"/>
          </a:ln>
        </p:spPr>
      </p:sp>
      <p:sp>
        <p:nvSpPr>
          <p:cNvPr id="5" name="Shape 2"/>
          <p:cNvSpPr/>
          <p:nvPr/>
        </p:nvSpPr>
        <p:spPr>
          <a:xfrm>
            <a:off x="927259" y="2358152"/>
            <a:ext cx="613172" cy="613172"/>
          </a:xfrm>
          <a:prstGeom prst="roundRect">
            <a:avLst>
              <a:gd name="adj" fmla="val 14911127"/>
            </a:avLst>
          </a:prstGeom>
          <a:solidFill>
            <a:srgbClr val="4950BC"/>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5851" y="2526744"/>
            <a:ext cx="275868" cy="275868"/>
          </a:xfrm>
          <a:prstGeom prst="rect">
            <a:avLst/>
          </a:prstGeom>
        </p:spPr>
      </p:pic>
      <p:sp>
        <p:nvSpPr>
          <p:cNvPr id="7" name="Text 3"/>
          <p:cNvSpPr/>
          <p:nvPr/>
        </p:nvSpPr>
        <p:spPr>
          <a:xfrm>
            <a:off x="927259" y="3175635"/>
            <a:ext cx="3101697" cy="319326"/>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Top 5 Products by Rating</a:t>
            </a:r>
            <a:endParaRPr lang="en-US" sz="2000" dirty="0"/>
          </a:p>
        </p:txBody>
      </p:sp>
      <p:sp>
        <p:nvSpPr>
          <p:cNvPr id="8" name="Text 4"/>
          <p:cNvSpPr/>
          <p:nvPr/>
        </p:nvSpPr>
        <p:spPr>
          <a:xfrm>
            <a:off x="927259" y="3617595"/>
            <a:ext cx="3330654" cy="981194"/>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Gloves (3.86), Sandals (3.84), Boots (3.82), Hat (3.80), Skirt (3.78).</a:t>
            </a:r>
            <a:endParaRPr lang="en-US" sz="1600" dirty="0"/>
          </a:p>
        </p:txBody>
      </p:sp>
      <p:sp>
        <p:nvSpPr>
          <p:cNvPr id="9" name="Shape 5"/>
          <p:cNvSpPr/>
          <p:nvPr/>
        </p:nvSpPr>
        <p:spPr>
          <a:xfrm>
            <a:off x="4674156" y="2146221"/>
            <a:ext cx="3754517" cy="2983825"/>
          </a:xfrm>
          <a:prstGeom prst="roundRect">
            <a:avLst>
              <a:gd name="adj" fmla="val 2877"/>
            </a:avLst>
          </a:prstGeom>
          <a:solidFill>
            <a:srgbClr val="DADBF1"/>
          </a:solidFill>
          <a:ln w="7620">
            <a:solidFill>
              <a:srgbClr val="C0C1D7"/>
            </a:solidFill>
            <a:prstDash val="solid"/>
          </a:ln>
        </p:spPr>
      </p:sp>
      <p:sp>
        <p:nvSpPr>
          <p:cNvPr id="10" name="Shape 6"/>
          <p:cNvSpPr/>
          <p:nvPr/>
        </p:nvSpPr>
        <p:spPr>
          <a:xfrm>
            <a:off x="4886087" y="2358152"/>
            <a:ext cx="613172" cy="613172"/>
          </a:xfrm>
          <a:prstGeom prst="roundRect">
            <a:avLst>
              <a:gd name="adj" fmla="val 14911127"/>
            </a:avLst>
          </a:prstGeom>
          <a:solidFill>
            <a:srgbClr val="4950BC"/>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4679" y="2526744"/>
            <a:ext cx="275868" cy="275868"/>
          </a:xfrm>
          <a:prstGeom prst="rect">
            <a:avLst/>
          </a:prstGeom>
        </p:spPr>
      </p:pic>
      <p:sp>
        <p:nvSpPr>
          <p:cNvPr id="12" name="Text 7"/>
          <p:cNvSpPr/>
          <p:nvPr/>
        </p:nvSpPr>
        <p:spPr>
          <a:xfrm>
            <a:off x="4886087" y="3175635"/>
            <a:ext cx="3330654" cy="638651"/>
          </a:xfrm>
          <a:prstGeom prst="rect">
            <a:avLst/>
          </a:prstGeom>
          <a:noFill/>
          <a:ln/>
        </p:spPr>
        <p:txBody>
          <a:bodyPr wrap="squar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Shipping Type Comparison</a:t>
            </a:r>
            <a:endParaRPr lang="en-US" sz="2000" dirty="0"/>
          </a:p>
        </p:txBody>
      </p:sp>
      <p:sp>
        <p:nvSpPr>
          <p:cNvPr id="13" name="Text 8"/>
          <p:cNvSpPr/>
          <p:nvPr/>
        </p:nvSpPr>
        <p:spPr>
          <a:xfrm>
            <a:off x="4886087" y="3936921"/>
            <a:ext cx="3330654" cy="981194"/>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Express shipping had a higher average purchase amount ($60.48) than standard ($58.46).</a:t>
            </a:r>
            <a:endParaRPr lang="en-US" sz="1600" dirty="0"/>
          </a:p>
        </p:txBody>
      </p:sp>
      <p:sp>
        <p:nvSpPr>
          <p:cNvPr id="14" name="Shape 9"/>
          <p:cNvSpPr/>
          <p:nvPr/>
        </p:nvSpPr>
        <p:spPr>
          <a:xfrm>
            <a:off x="715328" y="5334357"/>
            <a:ext cx="7713345" cy="2337435"/>
          </a:xfrm>
          <a:prstGeom prst="roundRect">
            <a:avLst>
              <a:gd name="adj" fmla="val 3673"/>
            </a:avLst>
          </a:prstGeom>
          <a:solidFill>
            <a:srgbClr val="DADBF1"/>
          </a:solidFill>
          <a:ln w="7620">
            <a:solidFill>
              <a:srgbClr val="C0C1D7"/>
            </a:solidFill>
            <a:prstDash val="solid"/>
          </a:ln>
        </p:spPr>
      </p:sp>
      <p:sp>
        <p:nvSpPr>
          <p:cNvPr id="15" name="Shape 10"/>
          <p:cNvSpPr/>
          <p:nvPr/>
        </p:nvSpPr>
        <p:spPr>
          <a:xfrm>
            <a:off x="927259" y="5546288"/>
            <a:ext cx="613172" cy="613172"/>
          </a:xfrm>
          <a:prstGeom prst="roundRect">
            <a:avLst>
              <a:gd name="adj" fmla="val 14911127"/>
            </a:avLst>
          </a:prstGeom>
          <a:solidFill>
            <a:srgbClr val="4950BC"/>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5851" y="5714881"/>
            <a:ext cx="275868" cy="275868"/>
          </a:xfrm>
          <a:prstGeom prst="rect">
            <a:avLst/>
          </a:prstGeom>
        </p:spPr>
      </p:pic>
      <p:sp>
        <p:nvSpPr>
          <p:cNvPr id="17" name="Text 11"/>
          <p:cNvSpPr/>
          <p:nvPr/>
        </p:nvSpPr>
        <p:spPr>
          <a:xfrm>
            <a:off x="927259" y="6363772"/>
            <a:ext cx="3735229" cy="319326"/>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Discount Dependent Products</a:t>
            </a:r>
            <a:endParaRPr lang="en-US" sz="2000" dirty="0"/>
          </a:p>
        </p:txBody>
      </p:sp>
      <p:sp>
        <p:nvSpPr>
          <p:cNvPr id="18" name="Text 12"/>
          <p:cNvSpPr/>
          <p:nvPr/>
        </p:nvSpPr>
        <p:spPr>
          <a:xfrm>
            <a:off x="927259" y="6805732"/>
            <a:ext cx="7289483" cy="654129"/>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Hat (50%), Sneakers (49.66%), Coat (49.07%), Sweater (48.17%), Pants (47.37%) had highest discount rates.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26733" y="413861"/>
            <a:ext cx="7996714" cy="470297"/>
          </a:xfrm>
          <a:prstGeom prst="rect">
            <a:avLst/>
          </a:prstGeom>
          <a:noFill/>
          <a:ln/>
        </p:spPr>
        <p:txBody>
          <a:bodyPr wrap="none" lIns="0" tIns="0" rIns="0" bIns="0" rtlCol="0" anchor="t"/>
          <a:lstStyle/>
          <a:p>
            <a:pPr algn="l" indent="0" marL="0">
              <a:lnSpc>
                <a:spcPts val="3700"/>
              </a:lnSpc>
              <a:buNone/>
            </a:pPr>
            <a:r>
              <a:rPr lang="en-US" sz="2950" b="1" dirty="0">
                <a:solidFill>
                  <a:srgbClr val="000000"/>
                </a:solidFill>
                <a:latin typeface="Inter Bold" pitchFamily="34" charset="0"/>
                <a:ea typeface="Inter Bold" pitchFamily="34" charset="-122"/>
                <a:cs typeface="Inter Bold" pitchFamily="34" charset="-120"/>
              </a:rPr>
              <a:t>SQL Analysis: Subscription &amp; Segmentation</a:t>
            </a:r>
            <a:endParaRPr lang="en-US" sz="2950" dirty="0"/>
          </a:p>
        </p:txBody>
      </p:sp>
      <p:sp>
        <p:nvSpPr>
          <p:cNvPr id="3" name="Text 1"/>
          <p:cNvSpPr/>
          <p:nvPr/>
        </p:nvSpPr>
        <p:spPr>
          <a:xfrm>
            <a:off x="526733" y="1260396"/>
            <a:ext cx="3060144" cy="235148"/>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Inter Bold" pitchFamily="34" charset="0"/>
                <a:ea typeface="Inter Bold" pitchFamily="34" charset="-122"/>
                <a:cs typeface="Inter Bold" pitchFamily="34" charset="-120"/>
              </a:rPr>
              <a:t>Subscribers vs. Non-Subscribers</a:t>
            </a:r>
            <a:endParaRPr lang="en-US" sz="1450" dirty="0"/>
          </a:p>
        </p:txBody>
      </p:sp>
      <p:sp>
        <p:nvSpPr>
          <p:cNvPr id="4" name="Text 2"/>
          <p:cNvSpPr/>
          <p:nvPr/>
        </p:nvSpPr>
        <p:spPr>
          <a:xfrm>
            <a:off x="526733" y="1646039"/>
            <a:ext cx="6604873" cy="481489"/>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Non-subscribers generated higher total revenue ($170,436) and slightly higher average spend ($59.87) than subscribers ($62,645 total, $59.49 avg.).</a:t>
            </a:r>
            <a:endParaRPr lang="en-US" sz="1150" dirty="0"/>
          </a:p>
        </p:txBody>
      </p:sp>
      <p:pic>
        <p:nvPicPr>
          <p:cNvPr id="5" name="Image 0" descr="preencoded.png">    </p:cNvPr>
          <p:cNvPicPr>
            <a:picLocks noChangeAspect="1"/>
          </p:cNvPicPr>
          <p:nvPr/>
        </p:nvPicPr>
        <p:blipFill>
          <a:blip r:embed="rId1"/>
          <a:stretch>
            <a:fillRect/>
          </a:stretch>
        </p:blipFill>
        <p:spPr>
          <a:xfrm>
            <a:off x="526733" y="2296835"/>
            <a:ext cx="6604873" cy="6604873"/>
          </a:xfrm>
          <a:prstGeom prst="rect">
            <a:avLst/>
          </a:prstGeom>
        </p:spPr>
      </p:pic>
      <p:sp>
        <p:nvSpPr>
          <p:cNvPr id="6" name="Text 3"/>
          <p:cNvSpPr/>
          <p:nvPr/>
        </p:nvSpPr>
        <p:spPr>
          <a:xfrm>
            <a:off x="7506414" y="1260396"/>
            <a:ext cx="2235398" cy="235148"/>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Inter Bold" pitchFamily="34" charset="0"/>
                <a:ea typeface="Inter Bold" pitchFamily="34" charset="-122"/>
                <a:cs typeface="Inter Bold" pitchFamily="34" charset="-120"/>
              </a:rPr>
              <a:t>Customer Segmentation</a:t>
            </a:r>
            <a:endParaRPr lang="en-US" sz="1450" dirty="0"/>
          </a:p>
        </p:txBody>
      </p:sp>
      <p:sp>
        <p:nvSpPr>
          <p:cNvPr id="7" name="Text 4"/>
          <p:cNvSpPr/>
          <p:nvPr/>
        </p:nvSpPr>
        <p:spPr>
          <a:xfrm>
            <a:off x="7506414" y="1646039"/>
            <a:ext cx="6604873" cy="481489"/>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Loyal customers (3116), Returning (701), and New (83) segments identified based on purchase history.</a:t>
            </a:r>
            <a:endParaRPr lang="en-US" sz="1150" dirty="0"/>
          </a:p>
        </p:txBody>
      </p:sp>
      <p:pic>
        <p:nvPicPr>
          <p:cNvPr id="8" name="Image 1" descr="preencoded.png">    </p:cNvPr>
          <p:cNvPicPr>
            <a:picLocks noChangeAspect="1"/>
          </p:cNvPicPr>
          <p:nvPr/>
        </p:nvPicPr>
        <p:blipFill>
          <a:blip r:embed="rId2"/>
          <a:stretch>
            <a:fillRect/>
          </a:stretch>
        </p:blipFill>
        <p:spPr>
          <a:xfrm>
            <a:off x="7506414" y="2296835"/>
            <a:ext cx="6604873" cy="66048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1726" y="613529"/>
            <a:ext cx="7733348" cy="1259681"/>
          </a:xfrm>
          <a:prstGeom prst="rect">
            <a:avLst/>
          </a:prstGeom>
          <a:noFill/>
          <a:ln/>
        </p:spPr>
        <p:txBody>
          <a:bodyPr wrap="square" lIns="0" tIns="0" rIns="0" bIns="0" rtlCol="0" anchor="t"/>
          <a:lstStyle/>
          <a:p>
            <a:pPr algn="l" indent="0" marL="0">
              <a:lnSpc>
                <a:spcPts val="4950"/>
              </a:lnSpc>
              <a:buNone/>
            </a:pPr>
            <a:r>
              <a:rPr lang="en-US" sz="3950" b="1" dirty="0">
                <a:solidFill>
                  <a:srgbClr val="000000"/>
                </a:solidFill>
                <a:latin typeface="Inter Bold" pitchFamily="34" charset="0"/>
                <a:ea typeface="Inter Bold" pitchFamily="34" charset="-122"/>
                <a:cs typeface="Inter Bold" pitchFamily="34" charset="-120"/>
              </a:rPr>
              <a:t>SQL Analysis: Product Categories</a:t>
            </a:r>
            <a:endParaRPr lang="en-US" sz="3950" dirty="0"/>
          </a:p>
        </p:txBody>
      </p:sp>
      <p:sp>
        <p:nvSpPr>
          <p:cNvPr id="4" name="Shape 1"/>
          <p:cNvSpPr/>
          <p:nvPr/>
        </p:nvSpPr>
        <p:spPr>
          <a:xfrm>
            <a:off x="6191726" y="2175391"/>
            <a:ext cx="7733348" cy="1209080"/>
          </a:xfrm>
          <a:prstGeom prst="roundRect">
            <a:avLst>
              <a:gd name="adj" fmla="val 7000"/>
            </a:avLst>
          </a:prstGeom>
          <a:solidFill>
            <a:srgbClr val="FFFFFF"/>
          </a:solidFill>
          <a:ln w="22860">
            <a:solidFill>
              <a:srgbClr val="C0C1D7"/>
            </a:solidFill>
            <a:prstDash val="solid"/>
          </a:ln>
        </p:spPr>
      </p:sp>
      <p:sp>
        <p:nvSpPr>
          <p:cNvPr id="5" name="Shape 2"/>
          <p:cNvSpPr/>
          <p:nvPr/>
        </p:nvSpPr>
        <p:spPr>
          <a:xfrm>
            <a:off x="6214586" y="2198251"/>
            <a:ext cx="806053" cy="1163360"/>
          </a:xfrm>
          <a:prstGeom prst="roundRect">
            <a:avLst>
              <a:gd name="adj" fmla="val 7098"/>
            </a:avLst>
          </a:prstGeom>
          <a:solidFill>
            <a:srgbClr val="DADBF1"/>
          </a:solidFill>
          <a:ln/>
        </p:spPr>
      </p:sp>
      <p:sp>
        <p:nvSpPr>
          <p:cNvPr id="6" name="Text 3"/>
          <p:cNvSpPr/>
          <p:nvPr/>
        </p:nvSpPr>
        <p:spPr>
          <a:xfrm>
            <a:off x="6462713" y="2591038"/>
            <a:ext cx="302181" cy="377785"/>
          </a:xfrm>
          <a:prstGeom prst="rect">
            <a:avLst/>
          </a:prstGeom>
          <a:noFill/>
          <a:ln/>
        </p:spPr>
        <p:txBody>
          <a:bodyPr wrap="none" lIns="0" tIns="0" rIns="0" bIns="0" rtlCol="0" anchor="t"/>
          <a:lstStyle/>
          <a:p>
            <a:pPr algn="l" indent="0" marL="0">
              <a:lnSpc>
                <a:spcPts val="2350"/>
              </a:lnSpc>
              <a:buNone/>
            </a:pPr>
            <a:r>
              <a:rPr lang="en-US" sz="2350" b="1" dirty="0">
                <a:solidFill>
                  <a:srgbClr val="272525"/>
                </a:solidFill>
                <a:latin typeface="Inter Bold" pitchFamily="34" charset="0"/>
                <a:ea typeface="Inter Bold" pitchFamily="34" charset="-122"/>
                <a:cs typeface="Inter Bold" pitchFamily="34" charset="-120"/>
              </a:rPr>
              <a:t>1</a:t>
            </a:r>
            <a:endParaRPr lang="en-US" sz="2350" dirty="0"/>
          </a:p>
        </p:txBody>
      </p:sp>
      <p:sp>
        <p:nvSpPr>
          <p:cNvPr id="7" name="Text 4"/>
          <p:cNvSpPr/>
          <p:nvPr/>
        </p:nvSpPr>
        <p:spPr>
          <a:xfrm>
            <a:off x="7222093" y="2399705"/>
            <a:ext cx="2519005" cy="31492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Accessories</a:t>
            </a:r>
            <a:endParaRPr lang="en-US" sz="1950" dirty="0"/>
          </a:p>
        </p:txBody>
      </p:sp>
      <p:sp>
        <p:nvSpPr>
          <p:cNvPr id="8" name="Text 5"/>
          <p:cNvSpPr/>
          <p:nvPr/>
        </p:nvSpPr>
        <p:spPr>
          <a:xfrm>
            <a:off x="7222093" y="2835473"/>
            <a:ext cx="6478667" cy="322421"/>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Jewelry, Sunglasses, Belt were the top 3 most purchased.</a:t>
            </a:r>
            <a:endParaRPr lang="en-US" sz="1550" dirty="0"/>
          </a:p>
        </p:txBody>
      </p:sp>
      <p:sp>
        <p:nvSpPr>
          <p:cNvPr id="9" name="Shape 6"/>
          <p:cNvSpPr/>
          <p:nvPr/>
        </p:nvSpPr>
        <p:spPr>
          <a:xfrm>
            <a:off x="6191726" y="3585924"/>
            <a:ext cx="7733348" cy="1209080"/>
          </a:xfrm>
          <a:prstGeom prst="roundRect">
            <a:avLst>
              <a:gd name="adj" fmla="val 7000"/>
            </a:avLst>
          </a:prstGeom>
          <a:solidFill>
            <a:srgbClr val="FFFFFF"/>
          </a:solidFill>
          <a:ln w="22860">
            <a:solidFill>
              <a:srgbClr val="C0C1D7"/>
            </a:solidFill>
            <a:prstDash val="solid"/>
          </a:ln>
        </p:spPr>
      </p:sp>
      <p:sp>
        <p:nvSpPr>
          <p:cNvPr id="10" name="Shape 7"/>
          <p:cNvSpPr/>
          <p:nvPr/>
        </p:nvSpPr>
        <p:spPr>
          <a:xfrm>
            <a:off x="6214586" y="3608784"/>
            <a:ext cx="806053" cy="1163360"/>
          </a:xfrm>
          <a:prstGeom prst="roundRect">
            <a:avLst>
              <a:gd name="adj" fmla="val 7098"/>
            </a:avLst>
          </a:prstGeom>
          <a:solidFill>
            <a:srgbClr val="DADBF1"/>
          </a:solidFill>
          <a:ln/>
        </p:spPr>
      </p:sp>
      <p:sp>
        <p:nvSpPr>
          <p:cNvPr id="11" name="Text 8"/>
          <p:cNvSpPr/>
          <p:nvPr/>
        </p:nvSpPr>
        <p:spPr>
          <a:xfrm>
            <a:off x="6462713" y="4001572"/>
            <a:ext cx="302181" cy="377785"/>
          </a:xfrm>
          <a:prstGeom prst="rect">
            <a:avLst/>
          </a:prstGeom>
          <a:noFill/>
          <a:ln/>
        </p:spPr>
        <p:txBody>
          <a:bodyPr wrap="none" lIns="0" tIns="0" rIns="0" bIns="0" rtlCol="0" anchor="t"/>
          <a:lstStyle/>
          <a:p>
            <a:pPr algn="l" indent="0" marL="0">
              <a:lnSpc>
                <a:spcPts val="2350"/>
              </a:lnSpc>
              <a:buNone/>
            </a:pPr>
            <a:r>
              <a:rPr lang="en-US" sz="2350" b="1" dirty="0">
                <a:solidFill>
                  <a:srgbClr val="272525"/>
                </a:solidFill>
                <a:latin typeface="Inter Bold" pitchFamily="34" charset="0"/>
                <a:ea typeface="Inter Bold" pitchFamily="34" charset="-122"/>
                <a:cs typeface="Inter Bold" pitchFamily="34" charset="-120"/>
              </a:rPr>
              <a:t>2</a:t>
            </a:r>
            <a:endParaRPr lang="en-US" sz="2350" dirty="0"/>
          </a:p>
        </p:txBody>
      </p:sp>
      <p:sp>
        <p:nvSpPr>
          <p:cNvPr id="12" name="Text 9"/>
          <p:cNvSpPr/>
          <p:nvPr/>
        </p:nvSpPr>
        <p:spPr>
          <a:xfrm>
            <a:off x="7222093" y="3810238"/>
            <a:ext cx="2519005" cy="31492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Clothing</a:t>
            </a:r>
            <a:endParaRPr lang="en-US" sz="1950" dirty="0"/>
          </a:p>
        </p:txBody>
      </p:sp>
      <p:sp>
        <p:nvSpPr>
          <p:cNvPr id="13" name="Text 10"/>
          <p:cNvSpPr/>
          <p:nvPr/>
        </p:nvSpPr>
        <p:spPr>
          <a:xfrm>
            <a:off x="7222093" y="4246007"/>
            <a:ext cx="6478667" cy="322421"/>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Blouse, Pants, Shirt were the top 3 most purchased.</a:t>
            </a:r>
            <a:endParaRPr lang="en-US" sz="1550" dirty="0"/>
          </a:p>
        </p:txBody>
      </p:sp>
      <p:sp>
        <p:nvSpPr>
          <p:cNvPr id="14" name="Shape 11"/>
          <p:cNvSpPr/>
          <p:nvPr/>
        </p:nvSpPr>
        <p:spPr>
          <a:xfrm>
            <a:off x="6191726" y="4996458"/>
            <a:ext cx="7733348" cy="1209080"/>
          </a:xfrm>
          <a:prstGeom prst="roundRect">
            <a:avLst>
              <a:gd name="adj" fmla="val 7000"/>
            </a:avLst>
          </a:prstGeom>
          <a:solidFill>
            <a:srgbClr val="FFFFFF"/>
          </a:solidFill>
          <a:ln w="22860">
            <a:solidFill>
              <a:srgbClr val="C0C1D7"/>
            </a:solidFill>
            <a:prstDash val="solid"/>
          </a:ln>
        </p:spPr>
      </p:sp>
      <p:sp>
        <p:nvSpPr>
          <p:cNvPr id="15" name="Shape 12"/>
          <p:cNvSpPr/>
          <p:nvPr/>
        </p:nvSpPr>
        <p:spPr>
          <a:xfrm>
            <a:off x="6214586" y="5019318"/>
            <a:ext cx="806053" cy="1163360"/>
          </a:xfrm>
          <a:prstGeom prst="roundRect">
            <a:avLst>
              <a:gd name="adj" fmla="val 7098"/>
            </a:avLst>
          </a:prstGeom>
          <a:solidFill>
            <a:srgbClr val="DADBF1"/>
          </a:solidFill>
          <a:ln/>
        </p:spPr>
      </p:sp>
      <p:sp>
        <p:nvSpPr>
          <p:cNvPr id="16" name="Text 13"/>
          <p:cNvSpPr/>
          <p:nvPr/>
        </p:nvSpPr>
        <p:spPr>
          <a:xfrm>
            <a:off x="6462713" y="5412105"/>
            <a:ext cx="302181" cy="377785"/>
          </a:xfrm>
          <a:prstGeom prst="rect">
            <a:avLst/>
          </a:prstGeom>
          <a:noFill/>
          <a:ln/>
        </p:spPr>
        <p:txBody>
          <a:bodyPr wrap="none" lIns="0" tIns="0" rIns="0" bIns="0" rtlCol="0" anchor="t"/>
          <a:lstStyle/>
          <a:p>
            <a:pPr algn="l" indent="0" marL="0">
              <a:lnSpc>
                <a:spcPts val="2350"/>
              </a:lnSpc>
              <a:buNone/>
            </a:pPr>
            <a:r>
              <a:rPr lang="en-US" sz="2350" b="1" dirty="0">
                <a:solidFill>
                  <a:srgbClr val="272525"/>
                </a:solidFill>
                <a:latin typeface="Inter Bold" pitchFamily="34" charset="0"/>
                <a:ea typeface="Inter Bold" pitchFamily="34" charset="-122"/>
                <a:cs typeface="Inter Bold" pitchFamily="34" charset="-120"/>
              </a:rPr>
              <a:t>3</a:t>
            </a:r>
            <a:endParaRPr lang="en-US" sz="2350" dirty="0"/>
          </a:p>
        </p:txBody>
      </p:sp>
      <p:sp>
        <p:nvSpPr>
          <p:cNvPr id="17" name="Text 14"/>
          <p:cNvSpPr/>
          <p:nvPr/>
        </p:nvSpPr>
        <p:spPr>
          <a:xfrm>
            <a:off x="7222093" y="5220772"/>
            <a:ext cx="2519005" cy="31492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Footwear</a:t>
            </a:r>
            <a:endParaRPr lang="en-US" sz="1950" dirty="0"/>
          </a:p>
        </p:txBody>
      </p:sp>
      <p:sp>
        <p:nvSpPr>
          <p:cNvPr id="18" name="Text 15"/>
          <p:cNvSpPr/>
          <p:nvPr/>
        </p:nvSpPr>
        <p:spPr>
          <a:xfrm>
            <a:off x="7222093" y="5656540"/>
            <a:ext cx="6478667" cy="322421"/>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Sandals, Shoes, Sneakers were the top 3 most purchased.</a:t>
            </a:r>
            <a:endParaRPr lang="en-US" sz="1550" dirty="0"/>
          </a:p>
        </p:txBody>
      </p:sp>
      <p:sp>
        <p:nvSpPr>
          <p:cNvPr id="19" name="Shape 16"/>
          <p:cNvSpPr/>
          <p:nvPr/>
        </p:nvSpPr>
        <p:spPr>
          <a:xfrm>
            <a:off x="6191726" y="6406991"/>
            <a:ext cx="7733348" cy="1209080"/>
          </a:xfrm>
          <a:prstGeom prst="roundRect">
            <a:avLst>
              <a:gd name="adj" fmla="val 7000"/>
            </a:avLst>
          </a:prstGeom>
          <a:solidFill>
            <a:srgbClr val="FFFFFF"/>
          </a:solidFill>
          <a:ln w="22860">
            <a:solidFill>
              <a:srgbClr val="C0C1D7"/>
            </a:solidFill>
            <a:prstDash val="solid"/>
          </a:ln>
        </p:spPr>
      </p:sp>
      <p:sp>
        <p:nvSpPr>
          <p:cNvPr id="20" name="Shape 17"/>
          <p:cNvSpPr/>
          <p:nvPr/>
        </p:nvSpPr>
        <p:spPr>
          <a:xfrm>
            <a:off x="6214586" y="6429851"/>
            <a:ext cx="806053" cy="1163360"/>
          </a:xfrm>
          <a:prstGeom prst="roundRect">
            <a:avLst>
              <a:gd name="adj" fmla="val 7098"/>
            </a:avLst>
          </a:prstGeom>
          <a:solidFill>
            <a:srgbClr val="DADBF1"/>
          </a:solidFill>
          <a:ln/>
        </p:spPr>
      </p:sp>
      <p:sp>
        <p:nvSpPr>
          <p:cNvPr id="21" name="Text 18"/>
          <p:cNvSpPr/>
          <p:nvPr/>
        </p:nvSpPr>
        <p:spPr>
          <a:xfrm>
            <a:off x="6462713" y="6822638"/>
            <a:ext cx="302181" cy="377785"/>
          </a:xfrm>
          <a:prstGeom prst="rect">
            <a:avLst/>
          </a:prstGeom>
          <a:noFill/>
          <a:ln/>
        </p:spPr>
        <p:txBody>
          <a:bodyPr wrap="none" lIns="0" tIns="0" rIns="0" bIns="0" rtlCol="0" anchor="t"/>
          <a:lstStyle/>
          <a:p>
            <a:pPr algn="l" indent="0" marL="0">
              <a:lnSpc>
                <a:spcPts val="2350"/>
              </a:lnSpc>
              <a:buNone/>
            </a:pPr>
            <a:r>
              <a:rPr lang="en-US" sz="2350" b="1" dirty="0">
                <a:solidFill>
                  <a:srgbClr val="272525"/>
                </a:solidFill>
                <a:latin typeface="Inter Bold" pitchFamily="34" charset="0"/>
                <a:ea typeface="Inter Bold" pitchFamily="34" charset="-122"/>
                <a:cs typeface="Inter Bold" pitchFamily="34" charset="-120"/>
              </a:rPr>
              <a:t>4</a:t>
            </a:r>
            <a:endParaRPr lang="en-US" sz="2350" dirty="0"/>
          </a:p>
        </p:txBody>
      </p:sp>
      <p:sp>
        <p:nvSpPr>
          <p:cNvPr id="22" name="Text 19"/>
          <p:cNvSpPr/>
          <p:nvPr/>
        </p:nvSpPr>
        <p:spPr>
          <a:xfrm>
            <a:off x="7222093" y="6631305"/>
            <a:ext cx="2519005" cy="31492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Outerwear</a:t>
            </a:r>
            <a:endParaRPr lang="en-US" sz="1950" dirty="0"/>
          </a:p>
        </p:txBody>
      </p:sp>
      <p:sp>
        <p:nvSpPr>
          <p:cNvPr id="23" name="Text 20"/>
          <p:cNvSpPr/>
          <p:nvPr/>
        </p:nvSpPr>
        <p:spPr>
          <a:xfrm>
            <a:off x="7222093" y="7067074"/>
            <a:ext cx="6478667" cy="322421"/>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Jacket, Coat were the top 2 most purchased.</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6733" y="413861"/>
            <a:ext cx="7905869" cy="470297"/>
          </a:xfrm>
          <a:prstGeom prst="rect">
            <a:avLst/>
          </a:prstGeom>
          <a:noFill/>
          <a:ln/>
        </p:spPr>
        <p:txBody>
          <a:bodyPr wrap="none" lIns="0" tIns="0" rIns="0" bIns="0" rtlCol="0" anchor="t"/>
          <a:lstStyle/>
          <a:p>
            <a:pPr algn="l" indent="0" marL="0">
              <a:lnSpc>
                <a:spcPts val="3700"/>
              </a:lnSpc>
              <a:buNone/>
            </a:pPr>
            <a:r>
              <a:rPr lang="en-US" sz="2950" b="1" dirty="0">
                <a:solidFill>
                  <a:srgbClr val="000000"/>
                </a:solidFill>
                <a:latin typeface="Inter Bold" pitchFamily="34" charset="0"/>
                <a:ea typeface="Inter Bold" pitchFamily="34" charset="-122"/>
                <a:cs typeface="Inter Bold" pitchFamily="34" charset="-120"/>
              </a:rPr>
              <a:t>SQL Analysis: Repeat Buyers &amp; Age Groups</a:t>
            </a:r>
            <a:endParaRPr lang="en-US" sz="2950" dirty="0"/>
          </a:p>
        </p:txBody>
      </p:sp>
      <p:sp>
        <p:nvSpPr>
          <p:cNvPr id="3" name="Text 1"/>
          <p:cNvSpPr/>
          <p:nvPr/>
        </p:nvSpPr>
        <p:spPr>
          <a:xfrm>
            <a:off x="526733" y="1260396"/>
            <a:ext cx="2829044" cy="235148"/>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Inter Bold" pitchFamily="34" charset="0"/>
                <a:ea typeface="Inter Bold" pitchFamily="34" charset="-122"/>
                <a:cs typeface="Inter Bold" pitchFamily="34" charset="-120"/>
              </a:rPr>
              <a:t>Repeat Buyers &amp; Subscriptions</a:t>
            </a:r>
            <a:endParaRPr lang="en-US" sz="1450" dirty="0"/>
          </a:p>
        </p:txBody>
      </p:sp>
      <p:sp>
        <p:nvSpPr>
          <p:cNvPr id="4" name="Text 2"/>
          <p:cNvSpPr/>
          <p:nvPr/>
        </p:nvSpPr>
        <p:spPr>
          <a:xfrm>
            <a:off x="526733" y="1646039"/>
            <a:ext cx="6604873" cy="481489"/>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Of customers with &gt;5 purchases, 958 subscribed, while 2518 did not. This suggests repeat buyers are not necessarily more likely to subscribe.</a:t>
            </a:r>
            <a:endParaRPr lang="en-US" sz="1150" dirty="0"/>
          </a:p>
        </p:txBody>
      </p:sp>
      <p:pic>
        <p:nvPicPr>
          <p:cNvPr id="5" name="Image 0" descr="preencoded.png">    </p:cNvPr>
          <p:cNvPicPr>
            <a:picLocks noChangeAspect="1"/>
          </p:cNvPicPr>
          <p:nvPr/>
        </p:nvPicPr>
        <p:blipFill>
          <a:blip r:embed="rId1"/>
          <a:stretch>
            <a:fillRect/>
          </a:stretch>
        </p:blipFill>
        <p:spPr>
          <a:xfrm>
            <a:off x="526733" y="2296835"/>
            <a:ext cx="6604873" cy="6604873"/>
          </a:xfrm>
          <a:prstGeom prst="rect">
            <a:avLst/>
          </a:prstGeom>
        </p:spPr>
      </p:pic>
      <p:sp>
        <p:nvSpPr>
          <p:cNvPr id="6" name="Text 3"/>
          <p:cNvSpPr/>
          <p:nvPr/>
        </p:nvSpPr>
        <p:spPr>
          <a:xfrm>
            <a:off x="7506414" y="1260396"/>
            <a:ext cx="2091095" cy="235148"/>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Inter Bold" pitchFamily="34" charset="0"/>
                <a:ea typeface="Inter Bold" pitchFamily="34" charset="-122"/>
                <a:cs typeface="Inter Bold" pitchFamily="34" charset="-120"/>
              </a:rPr>
              <a:t>Revenue by Age Group</a:t>
            </a:r>
            <a:endParaRPr lang="en-US" sz="1450" dirty="0"/>
          </a:p>
        </p:txBody>
      </p:sp>
      <p:sp>
        <p:nvSpPr>
          <p:cNvPr id="7" name="Text 4"/>
          <p:cNvSpPr/>
          <p:nvPr/>
        </p:nvSpPr>
        <p:spPr>
          <a:xfrm>
            <a:off x="7506414" y="1646039"/>
            <a:ext cx="6604873" cy="481489"/>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Young Adults generated the highest revenue ($62,143), followed by Middle-aged ($59,197), Adults ($55,978), and Seniors ($55,763).</a:t>
            </a:r>
            <a:endParaRPr lang="en-US" sz="1150" dirty="0"/>
          </a:p>
        </p:txBody>
      </p:sp>
      <p:pic>
        <p:nvPicPr>
          <p:cNvPr id="8" name="Image 1" descr="preencoded.png">    </p:cNvPr>
          <p:cNvPicPr>
            <a:picLocks noChangeAspect="1"/>
          </p:cNvPicPr>
          <p:nvPr/>
        </p:nvPicPr>
        <p:blipFill>
          <a:blip r:embed="rId2"/>
          <a:stretch>
            <a:fillRect/>
          </a:stretch>
        </p:blipFill>
        <p:spPr>
          <a:xfrm>
            <a:off x="7506414" y="2296835"/>
            <a:ext cx="6604873" cy="66048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31507"/>
            <a:ext cx="1131879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Power BI Dashboard: Visualizing Insights</a:t>
            </a:r>
            <a:endParaRPr lang="en-US" sz="4450" dirty="0"/>
          </a:p>
        </p:txBody>
      </p:sp>
      <p:sp>
        <p:nvSpPr>
          <p:cNvPr id="3" name="Text 1"/>
          <p:cNvSpPr/>
          <p:nvPr/>
        </p:nvSpPr>
        <p:spPr>
          <a:xfrm>
            <a:off x="793790" y="358044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An interactive dashboard was built to visually present key findings and facilitate deeper exploration of customer behavior.</a:t>
            </a:r>
            <a:endParaRPr lang="en-US" sz="1750" dirty="0"/>
          </a:p>
        </p:txBody>
      </p:sp>
      <p:sp>
        <p:nvSpPr>
          <p:cNvPr id="4" name="Text 2"/>
          <p:cNvSpPr/>
          <p:nvPr/>
        </p:nvSpPr>
        <p:spPr>
          <a:xfrm>
            <a:off x="793790" y="4311848"/>
            <a:ext cx="4158615"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3,900</a:t>
            </a:r>
            <a:endParaRPr lang="en-US" sz="5850" dirty="0"/>
          </a:p>
        </p:txBody>
      </p:sp>
      <p:sp>
        <p:nvSpPr>
          <p:cNvPr id="5" name="Text 3"/>
          <p:cNvSpPr/>
          <p:nvPr/>
        </p:nvSpPr>
        <p:spPr>
          <a:xfrm>
            <a:off x="1455420" y="5343644"/>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Customers</a:t>
            </a:r>
            <a:endParaRPr lang="en-US" sz="2200" dirty="0"/>
          </a:p>
        </p:txBody>
      </p:sp>
      <p:sp>
        <p:nvSpPr>
          <p:cNvPr id="6" name="Text 4"/>
          <p:cNvSpPr/>
          <p:nvPr/>
        </p:nvSpPr>
        <p:spPr>
          <a:xfrm>
            <a:off x="5235893" y="4311848"/>
            <a:ext cx="4158615"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$59.76</a:t>
            </a:r>
            <a:endParaRPr lang="en-US" sz="5850" dirty="0"/>
          </a:p>
        </p:txBody>
      </p:sp>
      <p:sp>
        <p:nvSpPr>
          <p:cNvPr id="7" name="Text 5"/>
          <p:cNvSpPr/>
          <p:nvPr/>
        </p:nvSpPr>
        <p:spPr>
          <a:xfrm>
            <a:off x="5897523" y="5343644"/>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Avg. Purchase</a:t>
            </a:r>
            <a:endParaRPr lang="en-US" sz="2200" dirty="0"/>
          </a:p>
        </p:txBody>
      </p:sp>
      <p:sp>
        <p:nvSpPr>
          <p:cNvPr id="8" name="Text 6"/>
          <p:cNvSpPr/>
          <p:nvPr/>
        </p:nvSpPr>
        <p:spPr>
          <a:xfrm>
            <a:off x="9677995" y="4311848"/>
            <a:ext cx="4158615"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3.75</a:t>
            </a:r>
            <a:endParaRPr lang="en-US" sz="5850" dirty="0"/>
          </a:p>
        </p:txBody>
      </p:sp>
      <p:sp>
        <p:nvSpPr>
          <p:cNvPr id="9" name="Text 7"/>
          <p:cNvSpPr/>
          <p:nvPr/>
        </p:nvSpPr>
        <p:spPr>
          <a:xfrm>
            <a:off x="10339626" y="5343644"/>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Avg. Rating</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2025-12-07T12:41:39Z</dcterms:created>
  <dcterms:modified xsi:type="dcterms:W3CDTF">2025-12-07T12:41:39Z</dcterms:modified>
</cp:coreProperties>
</file>